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1709" r:id="rId8"/>
    <p:sldId id="1708" r:id="rId9"/>
    <p:sldId id="1717" r:id="rId10"/>
    <p:sldId id="1711" r:id="rId11"/>
    <p:sldId id="1714" r:id="rId12"/>
    <p:sldId id="1715" r:id="rId13"/>
    <p:sldId id="1713" r:id="rId14"/>
    <p:sldId id="1718"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what are task modules" id="{1E83ADB4-93AB-1A45-8DC1-B68FBB36C3ED}">
          <p14:sldIdLst>
            <p14:sldId id="1709"/>
            <p14:sldId id="1708"/>
            <p14:sldId id="1717"/>
            <p14:sldId id="1711"/>
          </p14:sldIdLst>
        </p14:section>
        <p14:section name="task module development" id="{28A64FAC-A435-B547-8112-C50128F27900}">
          <p14:sldIdLst>
            <p14:sldId id="1714"/>
            <p14:sldId id="1715"/>
            <p14:sldId id="1713"/>
            <p14:sldId id="1718"/>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290" autoAdjust="0"/>
    <p:restoredTop sz="64654" autoAdjust="0"/>
  </p:normalViewPr>
  <p:slideViewPr>
    <p:cSldViewPr snapToGrid="0">
      <p:cViewPr varScale="1">
        <p:scale>
          <a:sx n="123" d="100"/>
          <a:sy n="123" d="100"/>
        </p:scale>
        <p:origin x="168" y="5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11/30/19 7:26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11/30/19 7:26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11/30/19 7:27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parameter on the </a:t>
            </a:r>
            <a:r>
              <a:rPr lang="en-US" dirty="0" err="1"/>
              <a:t>startTask</a:t>
            </a:r>
            <a:r>
              <a:rPr lang="en-US" dirty="0"/>
              <a:t>() method is a callback. This contains two parameters: an error string and a result.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`result` can be either a string or an object.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callback is executed when there is either an error invoking the task module or when the task module submits a value back to the tab. In the case of a web page, this is done using the </a:t>
            </a:r>
            <a:r>
              <a:rPr lang="en-US" sz="900" b="0" kern="1200" dirty="0" err="1">
                <a:solidFill>
                  <a:schemeClr val="tx1"/>
                </a:solidFill>
                <a:effectLst/>
                <a:latin typeface="Segoe UI Light" pitchFamily="34" charset="0"/>
                <a:ea typeface="+mn-ea"/>
                <a:cs typeface="+mn-cs"/>
              </a:rPr>
              <a:t>submitTask</a:t>
            </a:r>
            <a:r>
              <a:rPr lang="en-US" sz="900" b="0" kern="1200" dirty="0">
                <a:solidFill>
                  <a:schemeClr val="tx1"/>
                </a:solidFill>
                <a:effectLst/>
                <a:latin typeface="Segoe UI Light" pitchFamily="34" charset="0"/>
                <a:ea typeface="+mn-ea"/>
                <a:cs typeface="+mn-cs"/>
              </a:rPr>
              <a:t>(result) method in the JavaScript SDK.</a:t>
            </a:r>
            <a:endParaRPr lang="en-US" dirty="0"/>
          </a:p>
          <a:p>
            <a:endParaRPr lang="en-US" dirty="0"/>
          </a:p>
          <a:p>
            <a:r>
              <a:rPr lang="en-US" dirty="0"/>
              <a:t>If an error object is passed to the callback, it will be one of the following values:</a:t>
            </a:r>
          </a:p>
          <a:p>
            <a:endParaRPr lang="en-US" dirty="0"/>
          </a:p>
          <a:p>
            <a:r>
              <a:rPr lang="en-US" dirty="0"/>
              <a:t>"Values for both card and </a:t>
            </a:r>
            <a:r>
              <a:rPr lang="en-US" dirty="0" err="1"/>
              <a:t>url</a:t>
            </a:r>
            <a:r>
              <a:rPr lang="en-US" dirty="0"/>
              <a:t> were specified. One or the other, but not both, are allowed.": The `</a:t>
            </a:r>
            <a:r>
              <a:rPr lang="en-US" dirty="0" err="1"/>
              <a:t>taskInfo</a:t>
            </a:r>
            <a:r>
              <a:rPr lang="en-US" dirty="0"/>
              <a:t>` object contains values for both the `</a:t>
            </a:r>
            <a:r>
              <a:rPr lang="en-US" dirty="0" err="1"/>
              <a:t>url</a:t>
            </a:r>
            <a:r>
              <a:rPr lang="en-US" dirty="0"/>
              <a:t>` and `card` property. *These are mutually exclusive and only one should be specified.*</a:t>
            </a:r>
          </a:p>
          <a:p>
            <a:r>
              <a:rPr lang="en-US" dirty="0"/>
              <a:t>"You must specify a value for either card or </a:t>
            </a:r>
            <a:r>
              <a:rPr lang="en-US" dirty="0" err="1"/>
              <a:t>url</a:t>
            </a:r>
            <a:r>
              <a:rPr lang="en-US" dirty="0"/>
              <a:t>.": This error is the inverse of the previous one. Either the `</a:t>
            </a:r>
            <a:r>
              <a:rPr lang="en-US" dirty="0" err="1"/>
              <a:t>url</a:t>
            </a:r>
            <a:r>
              <a:rPr lang="en-US" dirty="0"/>
              <a:t>` or `card` properties are required.</a:t>
            </a:r>
          </a:p>
          <a:p>
            <a:r>
              <a:rPr lang="en-US" dirty="0"/>
              <a:t>"Invalid </a:t>
            </a:r>
            <a:r>
              <a:rPr lang="en-US" dirty="0" err="1"/>
              <a:t>appId</a:t>
            </a:r>
            <a:r>
              <a:rPr lang="en-US" dirty="0"/>
              <a:t>.": The `</a:t>
            </a:r>
            <a:r>
              <a:rPr lang="en-US" dirty="0" err="1"/>
              <a:t>taskInfo.appId</a:t>
            </a:r>
            <a:r>
              <a:rPr lang="en-US" dirty="0"/>
              <a:t>` property is not valid.</a:t>
            </a:r>
          </a:p>
          <a:p>
            <a:r>
              <a:rPr lang="en-US" dirty="0"/>
              <a:t>"User cancelled/closed the task module.": The user closed the task module.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8:10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90799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11/30/19 7:26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Task modules allow you to create modal popup experiences in your Teams application. Inside the popup you can run your own custom HTML/JavaScript code, show an `&lt;iframe&gt;`-based widget such as a YouTube or Microsoft Stream video or display an Adaptive Card. They're especially useful for starting and completing tasks or displaying rich information like videos or Power BI dashboards. A popup experience is often more natural for users starting and completing tasks compared to a tab or a conversation-based bot experience.</a:t>
            </a:r>
          </a:p>
          <a:p>
            <a:pPr marL="0" indent="0">
              <a:buFont typeface="+mj-lt"/>
              <a:buNone/>
            </a:pPr>
            <a:endParaRPr lang="en-US" dirty="0"/>
          </a:p>
          <a:p>
            <a:pPr marL="0" indent="0">
              <a:buFont typeface="+mj-lt"/>
              <a:buNone/>
            </a:pPr>
            <a:r>
              <a:rPr lang="en-US" dirty="0"/>
              <a:t>Task modules build on the foundation of Microsoft Teams tabs; they're essentially a tab inside a popup window. They use the same SDK, so if you've built a tab you're already 90% of the way to being able to create a task module.</a:t>
            </a:r>
          </a:p>
          <a:p>
            <a:pPr marL="0" indent="0">
              <a:buFont typeface="+mj-lt"/>
              <a:buNone/>
            </a:pPr>
            <a:endParaRPr lang="en-US" dirty="0"/>
          </a:p>
          <a:p>
            <a:pPr marL="0" indent="0">
              <a:buFont typeface="+mj-lt"/>
              <a:buNone/>
            </a:pPr>
            <a:r>
              <a:rPr lang="en-US" dirty="0"/>
              <a:t>Task modules can be invoked in three ways:</a:t>
            </a:r>
          </a:p>
          <a:p>
            <a:pPr marL="0" indent="0">
              <a:buFont typeface="+mj-lt"/>
              <a:buNone/>
            </a:pPr>
            <a:endParaRPr lang="en-US" dirty="0"/>
          </a:p>
          <a:p>
            <a:pPr marL="171450" indent="-171450">
              <a:buFont typeface="Arial" panose="020B0604020202020204" pitchFamily="34" charset="0"/>
              <a:buChar char="•"/>
            </a:pPr>
            <a:r>
              <a:rPr lang="en-US" dirty="0"/>
              <a:t>Channel and/or personal tabs: Using the Microsoft Teams SDK, you can invoke task modules from buttons, links, or menus on your tab. Creating task modules for custom Microsoft Teams tabs is covered in this unit.</a:t>
            </a:r>
          </a:p>
          <a:p>
            <a:pPr marL="171450" indent="-171450">
              <a:buFont typeface="Arial" panose="020B0604020202020204" pitchFamily="34" charset="0"/>
              <a:buChar char="•"/>
            </a:pPr>
            <a:r>
              <a:rPr lang="en-US" dirty="0"/>
              <a:t>Bots: Buttons on cards sent from your bot can invoke task modules. This technique is useful when you don't need everyone in a channel to see what you are doing with a bot. For example, when having users respond to a poll in a channel it's not terribly useful to see a record of that poll being created. Creating task modules for bots is covered in another unit within this module.</a:t>
            </a:r>
          </a:p>
          <a:p>
            <a:pPr marL="171450" indent="-171450">
              <a:buFont typeface="Arial" panose="020B0604020202020204" pitchFamily="34" charset="0"/>
              <a:buChar char="•"/>
            </a:pPr>
            <a:r>
              <a:rPr lang="en-US" dirty="0"/>
              <a:t>Outside of Teams from a deep link: You can also create URLs to invoke a task module from anywhere using Microsoft Teams' support for deep links.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8:01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5794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 basic parts of a task module and how they are rendered:</a:t>
            </a:r>
          </a:p>
          <a:p>
            <a:pPr marL="228600" indent="-228600">
              <a:buFont typeface="+mj-lt"/>
              <a:buAutoNum type="arabicPeriod"/>
            </a:pPr>
            <a:endParaRPr lang="en-US" dirty="0"/>
          </a:p>
          <a:p>
            <a:pPr marL="228600" indent="-228600">
              <a:buFont typeface="+mj-lt"/>
              <a:buAutoNum type="arabicPeriod"/>
            </a:pPr>
            <a:r>
              <a:rPr lang="en-US" dirty="0"/>
              <a:t>Your app's color icon.</a:t>
            </a:r>
          </a:p>
          <a:p>
            <a:pPr marL="228600" indent="-228600">
              <a:buFont typeface="+mj-lt"/>
              <a:buAutoNum type="arabicPeriod"/>
            </a:pPr>
            <a:r>
              <a:rPr lang="en-US" dirty="0"/>
              <a:t>Your app's short name.</a:t>
            </a:r>
          </a:p>
          <a:p>
            <a:pPr marL="228600" indent="-228600">
              <a:buFont typeface="+mj-lt"/>
              <a:buAutoNum type="arabicPeriod"/>
            </a:pPr>
            <a:r>
              <a:rPr lang="en-US" dirty="0"/>
              <a:t>The task module's title specified in the title property of the </a:t>
            </a:r>
            <a:r>
              <a:rPr lang="en-US" dirty="0" err="1"/>
              <a:t>TaskInfo</a:t>
            </a:r>
            <a:r>
              <a:rPr lang="en-US" dirty="0"/>
              <a:t> object.</a:t>
            </a:r>
          </a:p>
          <a:p>
            <a:pPr marL="228600" indent="-228600">
              <a:buFont typeface="+mj-lt"/>
              <a:buAutoNum type="arabicPeriod"/>
            </a:pPr>
            <a:r>
              <a:rPr lang="en-US" dirty="0"/>
              <a:t>The task module's close/cancel button. If the user presses this, your app will receive an err event as described here. (Note: It is currently not possible to detect this event when a task module is invoked from a bot.)</a:t>
            </a:r>
          </a:p>
          <a:p>
            <a:pPr marL="228600" indent="-228600">
              <a:buFont typeface="+mj-lt"/>
              <a:buAutoNum type="arabicPeriod"/>
            </a:pPr>
            <a:r>
              <a:rPr lang="en-US" dirty="0"/>
              <a:t>The blue rectangle is the where your web page appears if you are loading your own web page using the </a:t>
            </a:r>
            <a:r>
              <a:rPr lang="en-US" dirty="0" err="1"/>
              <a:t>url</a:t>
            </a:r>
            <a:r>
              <a:rPr lang="en-US" dirty="0"/>
              <a:t> property of the </a:t>
            </a:r>
            <a:r>
              <a:rPr lang="en-US" dirty="0" err="1"/>
              <a:t>TaskInfo</a:t>
            </a:r>
            <a:r>
              <a:rPr lang="en-US" dirty="0"/>
              <a:t> object. More detail is in the task module sizing section below.</a:t>
            </a:r>
          </a:p>
          <a:p>
            <a:pPr marL="228600" indent="-228600">
              <a:buFont typeface="+mj-lt"/>
              <a:buAutoNum type="arabicPeriod"/>
            </a:pPr>
            <a:r>
              <a:rPr lang="en-US" dirty="0"/>
              <a:t>If you are displaying an Adaptive card via the card property of the </a:t>
            </a:r>
            <a:r>
              <a:rPr lang="en-US" dirty="0" err="1"/>
              <a:t>TaskInfo</a:t>
            </a:r>
            <a:r>
              <a:rPr lang="en-US" dirty="0"/>
              <a:t> object the padding is added for you, otherwise you'll need to handle this yourself.</a:t>
            </a:r>
          </a:p>
          <a:p>
            <a:pPr marL="228600" indent="-228600">
              <a:buFont typeface="+mj-lt"/>
              <a:buAutoNum type="arabicPeriod"/>
            </a:pPr>
            <a:r>
              <a:rPr lang="en-US" dirty="0"/>
              <a:t>Adaptive card buttons will render here. If you're using your own page you must create your own buttons.</a:t>
            </a:r>
          </a:p>
          <a:p>
            <a:pPr marL="228600" indent="-228600">
              <a:buFont typeface="+mj-lt"/>
              <a:buAutoNum type="arabicPeriod"/>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7:42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9744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Task modules can be invoked from tabs, bots, or deep links and what appears in one can be either HTML or an Adaptive Card. This implementation provides many options in how they're invoked and how to deal with the result of a user's interaction.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Depending on where you are invoking the task module, the invocation is slightly different.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tabs, use the Microsoft Teams JavaScript SDK.</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deep links, create a unique URL with the task module details on the query string.</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a bot, submit a special invoke message to the bot.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8:02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6245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look at the development aspects to creating custom task modules.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87489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modules are similar to tabs in that they can be implemented as web pages.</a:t>
            </a:r>
          </a:p>
          <a:p>
            <a:endParaRPr lang="en-US" dirty="0"/>
          </a:p>
          <a:p>
            <a:r>
              <a:rPr lang="en-US" dirty="0"/>
              <a:t>The task module’s web page is displayed within an IFRAME when it is invoked.</a:t>
            </a:r>
          </a:p>
          <a:p>
            <a:endParaRPr lang="en-US" dirty="0"/>
          </a:p>
          <a:p>
            <a:r>
              <a:rPr lang="en-US" dirty="0"/>
              <a:t>The user can dismiss the task module in one of two ways:</a:t>
            </a:r>
          </a:p>
          <a:p>
            <a:endParaRPr lang="en-US" dirty="0"/>
          </a:p>
          <a:p>
            <a:pPr marL="228600" indent="-228600">
              <a:buFont typeface="+mj-lt"/>
              <a:buAutoNum type="arabicPeriod"/>
            </a:pPr>
            <a:r>
              <a:rPr lang="en-US" dirty="0"/>
              <a:t>They can select the traditional window close “X” in the upper corner of t he IFRAME</a:t>
            </a:r>
          </a:p>
          <a:p>
            <a:pPr marL="228600" indent="-228600">
              <a:buFont typeface="+mj-lt"/>
              <a:buAutoNum type="arabicPeriod"/>
            </a:pPr>
            <a:r>
              <a:rPr lang="en-US" dirty="0"/>
              <a:t>OR they can select a button or link that uses the JavaScript SDK to call the </a:t>
            </a:r>
            <a:r>
              <a:rPr lang="en-US" dirty="0" err="1"/>
              <a:t>submitTask</a:t>
            </a:r>
            <a:r>
              <a:rPr lang="en-US" dirty="0"/>
              <a:t>() method that will close the task module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7:26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kern="1200" dirty="0">
                <a:solidFill>
                  <a:schemeClr val="tx1"/>
                </a:solidFill>
                <a:effectLst/>
                <a:latin typeface="Segoe UI Light" pitchFamily="34" charset="0"/>
                <a:ea typeface="+mn-ea"/>
                <a:cs typeface="+mn-cs"/>
              </a:rPr>
              <a:t>Let’s look at invoking a task module from a tab. This is done by calling the </a:t>
            </a:r>
            <a:r>
              <a:rPr lang="en-US" sz="900" b="0" kern="1200" dirty="0" err="1">
                <a:solidFill>
                  <a:schemeClr val="tx1"/>
                </a:solidFill>
                <a:effectLst/>
                <a:latin typeface="Segoe UI Light" pitchFamily="34" charset="0"/>
                <a:ea typeface="+mn-ea"/>
                <a:cs typeface="+mn-cs"/>
              </a:rPr>
              <a:t>startTask</a:t>
            </a:r>
            <a:r>
              <a:rPr lang="en-US" sz="900" b="0" kern="1200" dirty="0">
                <a:solidFill>
                  <a:schemeClr val="tx1"/>
                </a:solidFill>
                <a:effectLst/>
                <a:latin typeface="Segoe UI Light" pitchFamily="34" charset="0"/>
                <a:ea typeface="+mn-ea"/>
                <a:cs typeface="+mn-cs"/>
              </a:rPr>
              <a:t>() method in the Microsoft Teams JavaScript SDK. This method accepts two parameters.</a:t>
            </a:r>
          </a:p>
          <a:p>
            <a:pPr marL="0" indent="0">
              <a:buFont typeface="Arial" panose="020B0604020202020204" pitchFamily="34" charset="0"/>
              <a:buNone/>
            </a:pPr>
            <a:endParaRPr lang="en-US" sz="900" b="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dirty="0">
                <a:solidFill>
                  <a:schemeClr val="tx1"/>
                </a:solidFill>
                <a:effectLst/>
                <a:latin typeface="Segoe UI Light" pitchFamily="34" charset="0"/>
                <a:ea typeface="+mn-ea"/>
                <a:cs typeface="+mn-cs"/>
              </a:rPr>
              <a:t>The first parameter is an instance of the </a:t>
            </a:r>
            <a:r>
              <a:rPr lang="en-US" sz="900" b="0" kern="1200" dirty="0" err="1">
                <a:solidFill>
                  <a:schemeClr val="tx1"/>
                </a:solidFill>
                <a:effectLst/>
                <a:latin typeface="Segoe UI Light" pitchFamily="34" charset="0"/>
                <a:ea typeface="+mn-ea"/>
                <a:cs typeface="+mn-cs"/>
              </a:rPr>
              <a:t>TaskModuleTaskInfo</a:t>
            </a:r>
            <a:r>
              <a:rPr lang="en-US" sz="900" b="0" kern="1200" dirty="0">
                <a:solidFill>
                  <a:schemeClr val="tx1"/>
                </a:solidFill>
                <a:effectLst/>
                <a:latin typeface="Segoe UI Light" pitchFamily="34" charset="0"/>
                <a:ea typeface="+mn-ea"/>
                <a:cs typeface="+mn-cs"/>
              </a:rPr>
              <a:t> object that contains properties that define the size and contents of the task module. In the case of a task module implemented using a web page, the URL property is set to the location of the page to load in the task module. You can also create task modules with adaptive cards… this is covered in the next section.</a:t>
            </a:r>
          </a:p>
          <a:p>
            <a:pPr marL="0" indent="0">
              <a:buFont typeface="Arial" panose="020B0604020202020204" pitchFamily="34" charset="0"/>
              <a:buNone/>
            </a:pPr>
            <a:endParaRPr lang="en-US" sz="900" b="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kern="1200" dirty="0">
                <a:solidFill>
                  <a:schemeClr val="tx1"/>
                </a:solidFill>
                <a:effectLst/>
                <a:latin typeface="Segoe UI Light" pitchFamily="34" charset="0"/>
                <a:ea typeface="+mn-ea"/>
                <a:cs typeface="+mn-cs"/>
              </a:rPr>
              <a:t>Additional properties on the </a:t>
            </a:r>
            <a:r>
              <a:rPr lang="en-US" sz="900" b="0" kern="1200" dirty="0" err="1">
                <a:solidFill>
                  <a:schemeClr val="tx1"/>
                </a:solidFill>
                <a:effectLst/>
                <a:latin typeface="Segoe UI Light" pitchFamily="34" charset="0"/>
                <a:ea typeface="+mn-ea"/>
                <a:cs typeface="+mn-cs"/>
              </a:rPr>
              <a:t>TaskModuleTaskInfo</a:t>
            </a:r>
            <a:r>
              <a:rPr lang="en-US" sz="900" b="0" kern="1200" dirty="0">
                <a:solidFill>
                  <a:schemeClr val="tx1"/>
                </a:solidFill>
                <a:effectLst/>
                <a:latin typeface="Segoe UI Light" pitchFamily="34" charset="0"/>
                <a:ea typeface="+mn-ea"/>
                <a:cs typeface="+mn-cs"/>
              </a:rPr>
              <a:t> object are as follows:</a:t>
            </a:r>
          </a:p>
          <a:p>
            <a:pPr marL="171450" indent="-171450">
              <a:buFont typeface="Arial" panose="020B0604020202020204" pitchFamily="34" charset="0"/>
              <a:buChar char="•"/>
            </a:pP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`title` (string): Appears below the app name and to the right of the app icon.</a:t>
            </a: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`height` &amp; `width` (number | string): These properties can be a number representing the task module's dimensions, or one of the predefined sizes (small, medium, or large). The named sizes are predefined percentages of the available space to display the task module. For the width, they're 20%, 50% &amp; 60% while the height values are 20%, 50%, and 66%.</a:t>
            </a: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url</a:t>
            </a:r>
            <a:r>
              <a:rPr lang="en-US" sz="900" b="0" kern="1200" dirty="0">
                <a:solidFill>
                  <a:schemeClr val="tx1"/>
                </a:solidFill>
                <a:effectLst/>
                <a:latin typeface="Segoe UI Light" pitchFamily="34" charset="0"/>
                <a:ea typeface="+mn-ea"/>
                <a:cs typeface="+mn-cs"/>
              </a:rPr>
              <a:t>` (string): The URL of the page loaded as an `&lt;iframe&gt;` inside the task module. The URL's domain must be in the app's `</a:t>
            </a:r>
            <a:r>
              <a:rPr lang="en-US" sz="900" b="0" kern="1200" dirty="0" err="1">
                <a:solidFill>
                  <a:schemeClr val="tx1"/>
                </a:solidFill>
                <a:effectLst/>
                <a:latin typeface="Segoe UI Light" pitchFamily="34" charset="0"/>
                <a:ea typeface="+mn-ea"/>
                <a:cs typeface="+mn-cs"/>
              </a:rPr>
              <a:t>validDomains</a:t>
            </a:r>
            <a:r>
              <a:rPr lang="en-US" sz="900" b="0" kern="1200" dirty="0">
                <a:solidFill>
                  <a:schemeClr val="tx1"/>
                </a:solidFill>
                <a:effectLst/>
                <a:latin typeface="Segoe UI Light" pitchFamily="34" charset="0"/>
                <a:ea typeface="+mn-ea"/>
                <a:cs typeface="+mn-cs"/>
              </a:rPr>
              <a:t>` array in your app's manifest. - </a:t>
            </a:r>
            <a:r>
              <a:rPr lang="en-US" sz="900" b="0" dirty="0">
                <a:solidFill>
                  <a:schemeClr val="tx1"/>
                </a:solidFill>
                <a:latin typeface="Consolas" panose="020B0609020204030204" pitchFamily="49" charset="0"/>
              </a:rPr>
              <a:t>(not applicable for Adaptive Cards)</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failbackUrl</a:t>
            </a:r>
            <a:r>
              <a:rPr lang="en-US" sz="900" b="0" kern="1200" dirty="0">
                <a:solidFill>
                  <a:schemeClr val="tx1"/>
                </a:solidFill>
                <a:effectLst/>
                <a:latin typeface="Segoe UI Light" pitchFamily="34" charset="0"/>
                <a:ea typeface="+mn-ea"/>
                <a:cs typeface="+mn-cs"/>
              </a:rPr>
              <a:t>` (string): If a client doesn't support the task module feature, this URL is opened in a browser tab.</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7:52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79598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Collect Input in Microsoft Teams </a:t>
            </a:r>
            <a:br>
              <a:rPr lang="en-US" dirty="0"/>
            </a:br>
            <a:r>
              <a:rPr lang="en-US" dirty="0"/>
              <a:t>with Task Modules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2894A-6251-1E45-9ADC-F8E80CC6EC1B}"/>
              </a:ext>
            </a:extLst>
          </p:cNvPr>
          <p:cNvSpPr>
            <a:spLocks noGrp="1"/>
          </p:cNvSpPr>
          <p:nvPr>
            <p:ph type="title"/>
          </p:nvPr>
        </p:nvSpPr>
        <p:spPr/>
        <p:txBody>
          <a:bodyPr/>
          <a:lstStyle/>
          <a:p>
            <a:r>
              <a:rPr lang="en-US" dirty="0"/>
              <a:t>Task module callbacks</a:t>
            </a:r>
          </a:p>
        </p:txBody>
      </p:sp>
      <p:sp>
        <p:nvSpPr>
          <p:cNvPr id="3" name="Text Placeholder 2">
            <a:extLst>
              <a:ext uri="{FF2B5EF4-FFF2-40B4-BE49-F238E27FC236}">
                <a16:creationId xmlns:a16="http://schemas.microsoft.com/office/drawing/2014/main" id="{AFBF54E1-1AC0-FF42-9BB2-B1431CFDF84F}"/>
              </a:ext>
            </a:extLst>
          </p:cNvPr>
          <p:cNvSpPr>
            <a:spLocks noGrp="1"/>
          </p:cNvSpPr>
          <p:nvPr>
            <p:ph type="body" sz="quarter" idx="10"/>
          </p:nvPr>
        </p:nvSpPr>
        <p:spPr>
          <a:xfrm>
            <a:off x="465138" y="1919804"/>
            <a:ext cx="11533187" cy="4047262"/>
          </a:xfrm>
        </p:spPr>
        <p:txBody>
          <a:bodyPr/>
          <a:lstStyle/>
          <a:p>
            <a:r>
              <a:rPr lang="en-US" dirty="0"/>
              <a:t>When invoking a task module with </a:t>
            </a:r>
            <a:r>
              <a:rPr lang="en-US" dirty="0" err="1">
                <a:latin typeface="Courier New" panose="02070309020205020404" pitchFamily="49" charset="0"/>
                <a:cs typeface="Courier New" panose="02070309020205020404" pitchFamily="49" charset="0"/>
              </a:rPr>
              <a:t>startTask</a:t>
            </a:r>
            <a:r>
              <a:rPr lang="en-US" dirty="0">
                <a:latin typeface="Courier New" panose="02070309020205020404" pitchFamily="49" charset="0"/>
                <a:cs typeface="Courier New" panose="02070309020205020404" pitchFamily="49" charset="0"/>
              </a:rPr>
              <a:t>()</a:t>
            </a:r>
            <a:r>
              <a:rPr lang="en-US" dirty="0"/>
              <a:t>, can specify a </a:t>
            </a:r>
            <a:r>
              <a:rPr lang="en-US" dirty="0" err="1">
                <a:latin typeface="Courier New" panose="02070309020205020404" pitchFamily="49" charset="0"/>
                <a:cs typeface="Courier New" panose="02070309020205020404" pitchFamily="49" charset="0"/>
              </a:rPr>
              <a:t>submitHandler</a:t>
            </a:r>
            <a:r>
              <a:rPr lang="en-US" dirty="0">
                <a:cs typeface="Courier New" panose="02070309020205020404" pitchFamily="49" charset="0"/>
              </a:rPr>
              <a:t> </a:t>
            </a:r>
            <a:r>
              <a:rPr lang="en-US" dirty="0"/>
              <a:t>callback</a:t>
            </a:r>
          </a:p>
          <a:p>
            <a:endParaRPr lang="en-US" dirty="0"/>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submitHandler</a:t>
            </a:r>
            <a:r>
              <a:rPr lang="en-US" dirty="0">
                <a:latin typeface="Courier New" panose="02070309020205020404" pitchFamily="49" charset="0"/>
                <a:cs typeface="Courier New" panose="02070309020205020404" pitchFamily="49" charset="0"/>
              </a:rPr>
              <a:t>(error: string, result: string | any)</a:t>
            </a:r>
          </a:p>
          <a:p>
            <a:endParaRPr lang="en-US" dirty="0"/>
          </a:p>
          <a:p>
            <a:r>
              <a:rPr lang="en-US" dirty="0"/>
              <a:t>Callback receives the result as either a string (from a webpage) or object (webpage / Adaptive Card)</a:t>
            </a:r>
          </a:p>
          <a:p>
            <a:endParaRPr lang="en-US" dirty="0"/>
          </a:p>
          <a:p>
            <a:r>
              <a:rPr lang="en-US" dirty="0"/>
              <a:t>If there was problem invoking the task module, returned as string in </a:t>
            </a:r>
            <a:r>
              <a:rPr lang="en-US" dirty="0">
                <a:latin typeface="Courier New" panose="02070309020205020404" pitchFamily="49" charset="0"/>
                <a:cs typeface="Courier New" panose="02070309020205020404" pitchFamily="49" charset="0"/>
              </a:rPr>
              <a:t>error</a:t>
            </a:r>
            <a:r>
              <a:rPr lang="en-US" dirty="0"/>
              <a:t> parameter:</a:t>
            </a:r>
          </a:p>
          <a:p>
            <a:pPr marL="571500" lvl="1" indent="-342900">
              <a:buFont typeface="Arial" panose="020B0604020202020204" pitchFamily="34" charset="0"/>
              <a:buChar char="•"/>
            </a:pPr>
            <a:endParaRPr lang="en-US" sz="1800" i="1" dirty="0"/>
          </a:p>
          <a:p>
            <a:pPr marL="571500" lvl="1" indent="-342900">
              <a:buFont typeface="Arial" panose="020B0604020202020204" pitchFamily="34" charset="0"/>
              <a:buChar char="•"/>
            </a:pPr>
            <a:r>
              <a:rPr lang="en-US" sz="1800" i="1" dirty="0"/>
              <a:t>Values for both card and </a:t>
            </a:r>
            <a:r>
              <a:rPr lang="en-US" sz="1800" i="1" dirty="0" err="1"/>
              <a:t>url</a:t>
            </a:r>
            <a:r>
              <a:rPr lang="en-US" sz="1800" i="1" dirty="0"/>
              <a:t> were specified. One or the other, but not both, are allowed</a:t>
            </a:r>
          </a:p>
          <a:p>
            <a:pPr marL="571500" lvl="1" indent="-342900">
              <a:buFont typeface="Arial" panose="020B0604020202020204" pitchFamily="34" charset="0"/>
              <a:buChar char="•"/>
            </a:pPr>
            <a:r>
              <a:rPr lang="en-US" sz="1800" i="1" dirty="0"/>
              <a:t>You must specify a value for either card or </a:t>
            </a:r>
            <a:r>
              <a:rPr lang="en-US" sz="1800" i="1" dirty="0" err="1"/>
              <a:t>url</a:t>
            </a:r>
            <a:endParaRPr lang="en-US" sz="1800" i="1" dirty="0"/>
          </a:p>
          <a:p>
            <a:pPr marL="571500" lvl="1" indent="-342900">
              <a:buFont typeface="Arial" panose="020B0604020202020204" pitchFamily="34" charset="0"/>
              <a:buChar char="•"/>
            </a:pPr>
            <a:r>
              <a:rPr lang="en-US" sz="1800" i="1" dirty="0"/>
              <a:t>Invalid </a:t>
            </a:r>
            <a:r>
              <a:rPr lang="en-US" sz="1800" i="1" dirty="0" err="1"/>
              <a:t>appId</a:t>
            </a:r>
            <a:endParaRPr lang="en-US" sz="1800" i="1" dirty="0"/>
          </a:p>
          <a:p>
            <a:pPr marL="571500" lvl="1" indent="-342900">
              <a:buFont typeface="Arial" panose="020B0604020202020204" pitchFamily="34" charset="0"/>
              <a:buChar char="•"/>
            </a:pPr>
            <a:r>
              <a:rPr lang="en-US" sz="1800" i="1" dirty="0"/>
              <a:t>User cancelled/closed the task module</a:t>
            </a:r>
          </a:p>
        </p:txBody>
      </p:sp>
    </p:spTree>
    <p:extLst>
      <p:ext uri="{BB962C8B-B14F-4D97-AF65-F5344CB8AC3E}">
        <p14:creationId xmlns:p14="http://schemas.microsoft.com/office/powerpoint/2010/main" val="21177273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Task Module overview</a:t>
            </a:r>
          </a:p>
          <a:p>
            <a:pPr>
              <a:spcBef>
                <a:spcPts val="1200"/>
              </a:spcBef>
            </a:pPr>
            <a:endParaRPr lang="en-US" sz="2000" dirty="0"/>
          </a:p>
          <a:p>
            <a:pPr>
              <a:spcBef>
                <a:spcPts val="1200"/>
              </a:spcBef>
            </a:pPr>
            <a:r>
              <a:rPr lang="en-US" sz="2000" dirty="0"/>
              <a:t>Invoking task modules</a:t>
            </a:r>
          </a:p>
          <a:p>
            <a:pPr>
              <a:spcBef>
                <a:spcPts val="1200"/>
              </a:spcBef>
            </a:pPr>
            <a:endParaRPr lang="en-US" sz="2000" dirty="0"/>
          </a:p>
          <a:p>
            <a:pPr>
              <a:spcBef>
                <a:spcPts val="1200"/>
              </a:spcBef>
            </a:pPr>
            <a:r>
              <a:rPr lang="en-US" sz="2000" dirty="0"/>
              <a:t>Dismissing task modules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Microsoft Teams Task Modules</a:t>
            </a:r>
          </a:p>
        </p:txBody>
      </p:sp>
    </p:spTree>
    <p:extLst>
      <p:ext uri="{BB962C8B-B14F-4D97-AF65-F5344CB8AC3E}">
        <p14:creationId xmlns:p14="http://schemas.microsoft.com/office/powerpoint/2010/main" val="4123906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4DCBCF-003C-ED40-A245-27643E877AFA}"/>
              </a:ext>
            </a:extLst>
          </p:cNvPr>
          <p:cNvSpPr>
            <a:spLocks noGrp="1"/>
          </p:cNvSpPr>
          <p:nvPr>
            <p:ph type="title"/>
          </p:nvPr>
        </p:nvSpPr>
        <p:spPr/>
        <p:txBody>
          <a:bodyPr/>
          <a:lstStyle/>
          <a:p>
            <a:r>
              <a:rPr lang="en-US" dirty="0"/>
              <a:t>What is a task module?</a:t>
            </a:r>
          </a:p>
        </p:txBody>
      </p:sp>
      <p:sp>
        <p:nvSpPr>
          <p:cNvPr id="10" name="Text Placeholder 9">
            <a:extLst>
              <a:ext uri="{FF2B5EF4-FFF2-40B4-BE49-F238E27FC236}">
                <a16:creationId xmlns:a16="http://schemas.microsoft.com/office/drawing/2014/main" id="{A5B8E9EE-0E1D-7844-839B-63A91B069C79}"/>
              </a:ext>
            </a:extLst>
          </p:cNvPr>
          <p:cNvSpPr>
            <a:spLocks noGrp="1"/>
          </p:cNvSpPr>
          <p:nvPr>
            <p:ph type="body" sz="quarter" idx="10"/>
          </p:nvPr>
        </p:nvSpPr>
        <p:spPr>
          <a:xfrm>
            <a:off x="465139" y="1919804"/>
            <a:ext cx="6091526" cy="3877985"/>
          </a:xfrm>
        </p:spPr>
        <p:txBody>
          <a:bodyPr/>
          <a:lstStyle/>
          <a:p>
            <a:r>
              <a:rPr lang="en-US" dirty="0"/>
              <a:t>Modal popup experience within Microsoft Teams</a:t>
            </a:r>
          </a:p>
          <a:p>
            <a:endParaRPr lang="en-US" dirty="0"/>
          </a:p>
          <a:p>
            <a:r>
              <a:rPr lang="en-US" dirty="0"/>
              <a:t>Ideal experience for collection input from a user</a:t>
            </a:r>
          </a:p>
          <a:p>
            <a:endParaRPr lang="en-US" dirty="0"/>
          </a:p>
          <a:p>
            <a:r>
              <a:rPr lang="en-US" dirty="0"/>
              <a:t>Can chain multiple together to create a wizard experience</a:t>
            </a:r>
          </a:p>
          <a:p>
            <a:endParaRPr lang="en-US" dirty="0"/>
          </a:p>
          <a:p>
            <a:r>
              <a:rPr lang="en-US" dirty="0"/>
              <a:t>Built on the foundation of Teams tabs – just a tab in a popup window</a:t>
            </a:r>
          </a:p>
          <a:p>
            <a:endParaRPr lang="en-US" dirty="0"/>
          </a:p>
          <a:p>
            <a:r>
              <a:rPr lang="en-US" dirty="0"/>
              <a:t>Can be implemented as a web page, or Adaptive Card</a:t>
            </a:r>
          </a:p>
        </p:txBody>
      </p:sp>
      <p:pic>
        <p:nvPicPr>
          <p:cNvPr id="3" name="Picture 2">
            <a:extLst>
              <a:ext uri="{FF2B5EF4-FFF2-40B4-BE49-F238E27FC236}">
                <a16:creationId xmlns:a16="http://schemas.microsoft.com/office/drawing/2014/main" id="{6A995CDC-8197-D046-B200-27D62F24F596}"/>
              </a:ext>
            </a:extLst>
          </p:cNvPr>
          <p:cNvPicPr>
            <a:picLocks noChangeAspect="1"/>
          </p:cNvPicPr>
          <p:nvPr/>
        </p:nvPicPr>
        <p:blipFill>
          <a:blip r:embed="rId3"/>
          <a:stretch>
            <a:fillRect/>
          </a:stretch>
        </p:blipFill>
        <p:spPr>
          <a:xfrm>
            <a:off x="6885206" y="1840285"/>
            <a:ext cx="5334795" cy="4001096"/>
          </a:xfrm>
          <a:prstGeom prst="rect">
            <a:avLst/>
          </a:prstGeom>
        </p:spPr>
      </p:pic>
    </p:spTree>
    <p:extLst>
      <p:ext uri="{BB962C8B-B14F-4D97-AF65-F5344CB8AC3E}">
        <p14:creationId xmlns:p14="http://schemas.microsoft.com/office/powerpoint/2010/main" val="25192679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9A3D-1008-C144-9AF7-FCC7E6C1DBC8}"/>
              </a:ext>
            </a:extLst>
          </p:cNvPr>
          <p:cNvSpPr>
            <a:spLocks noGrp="1"/>
          </p:cNvSpPr>
          <p:nvPr>
            <p:ph type="title"/>
          </p:nvPr>
        </p:nvSpPr>
        <p:spPr/>
        <p:txBody>
          <a:bodyPr/>
          <a:lstStyle/>
          <a:p>
            <a:r>
              <a:rPr lang="en-US" dirty="0"/>
              <a:t>Task modules structure</a:t>
            </a:r>
          </a:p>
        </p:txBody>
      </p:sp>
      <p:sp>
        <p:nvSpPr>
          <p:cNvPr id="3" name="Text Placeholder 2">
            <a:extLst>
              <a:ext uri="{FF2B5EF4-FFF2-40B4-BE49-F238E27FC236}">
                <a16:creationId xmlns:a16="http://schemas.microsoft.com/office/drawing/2014/main" id="{89775D9B-B338-F448-A8D7-D0020E3C6F75}"/>
              </a:ext>
            </a:extLst>
          </p:cNvPr>
          <p:cNvSpPr>
            <a:spLocks noGrp="1"/>
          </p:cNvSpPr>
          <p:nvPr>
            <p:ph type="body" sz="quarter" idx="10"/>
          </p:nvPr>
        </p:nvSpPr>
        <p:spPr>
          <a:xfrm>
            <a:off x="465138" y="1919804"/>
            <a:ext cx="11533187" cy="3139321"/>
          </a:xfrm>
        </p:spPr>
        <p:txBody>
          <a:bodyPr/>
          <a:lstStyle/>
          <a:p>
            <a:pPr marL="457200" indent="-457200">
              <a:buAutoNum type="arabicPeriod"/>
            </a:pPr>
            <a:r>
              <a:rPr lang="en-US" dirty="0"/>
              <a:t>App icon</a:t>
            </a:r>
          </a:p>
          <a:p>
            <a:pPr marL="457200" indent="-457200">
              <a:buAutoNum type="arabicPeriod"/>
            </a:pPr>
            <a:r>
              <a:rPr lang="en-US" dirty="0"/>
              <a:t>App short name</a:t>
            </a:r>
          </a:p>
          <a:p>
            <a:pPr marL="457200" indent="-457200">
              <a:buAutoNum type="arabicPeriod"/>
            </a:pPr>
            <a:r>
              <a:rPr lang="en-US" dirty="0"/>
              <a:t>Task module’s title</a:t>
            </a:r>
          </a:p>
          <a:p>
            <a:pPr marL="457200" indent="-457200">
              <a:buAutoNum type="arabicPeriod"/>
            </a:pPr>
            <a:r>
              <a:rPr lang="en-US" dirty="0"/>
              <a:t>Close/cancel button</a:t>
            </a:r>
          </a:p>
          <a:p>
            <a:pPr marL="457200" indent="-457200">
              <a:buAutoNum type="arabicPeriod"/>
            </a:pPr>
            <a:r>
              <a:rPr lang="en-US" dirty="0"/>
              <a:t>Entire area available to the web page </a:t>
            </a:r>
            <a:br>
              <a:rPr lang="en-US" dirty="0"/>
            </a:br>
            <a:r>
              <a:rPr lang="en-US" dirty="0"/>
              <a:t>option</a:t>
            </a:r>
          </a:p>
          <a:p>
            <a:pPr marL="457200" indent="-457200">
              <a:buAutoNum type="arabicPeriod"/>
            </a:pPr>
            <a:r>
              <a:rPr lang="en-US" dirty="0"/>
              <a:t>Entire area rendered if using the Adaptive</a:t>
            </a:r>
            <a:br>
              <a:rPr lang="en-US" dirty="0"/>
            </a:br>
            <a:r>
              <a:rPr lang="en-US" dirty="0"/>
              <a:t>Card option</a:t>
            </a:r>
          </a:p>
          <a:p>
            <a:pPr marL="457200" indent="-457200">
              <a:buAutoNum type="arabicPeriod"/>
            </a:pPr>
            <a:r>
              <a:rPr lang="en-US" dirty="0"/>
              <a:t>Adaptive Card button</a:t>
            </a:r>
          </a:p>
        </p:txBody>
      </p:sp>
      <p:pic>
        <p:nvPicPr>
          <p:cNvPr id="6" name="Picture 5">
            <a:extLst>
              <a:ext uri="{FF2B5EF4-FFF2-40B4-BE49-F238E27FC236}">
                <a16:creationId xmlns:a16="http://schemas.microsoft.com/office/drawing/2014/main" id="{DC0D2155-92DD-5042-ABAC-3B2789CBFAE2}"/>
              </a:ext>
            </a:extLst>
          </p:cNvPr>
          <p:cNvPicPr>
            <a:picLocks noChangeAspect="1"/>
          </p:cNvPicPr>
          <p:nvPr/>
        </p:nvPicPr>
        <p:blipFill>
          <a:blip r:embed="rId3"/>
          <a:stretch>
            <a:fillRect/>
          </a:stretch>
        </p:blipFill>
        <p:spPr>
          <a:xfrm>
            <a:off x="5875988" y="595313"/>
            <a:ext cx="6451614" cy="6032500"/>
          </a:xfrm>
          <a:prstGeom prst="rect">
            <a:avLst/>
          </a:prstGeom>
        </p:spPr>
      </p:pic>
    </p:spTree>
    <p:extLst>
      <p:ext uri="{BB962C8B-B14F-4D97-AF65-F5344CB8AC3E}">
        <p14:creationId xmlns:p14="http://schemas.microsoft.com/office/powerpoint/2010/main" val="14293039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B12F-C234-1443-A696-D1AE3731E724}"/>
              </a:ext>
            </a:extLst>
          </p:cNvPr>
          <p:cNvSpPr>
            <a:spLocks noGrp="1"/>
          </p:cNvSpPr>
          <p:nvPr>
            <p:ph type="title"/>
          </p:nvPr>
        </p:nvSpPr>
        <p:spPr/>
        <p:txBody>
          <a:bodyPr/>
          <a:lstStyle/>
          <a:p>
            <a:r>
              <a:rPr lang="en-US" dirty="0"/>
              <a:t>Invoking task modules</a:t>
            </a:r>
          </a:p>
        </p:txBody>
      </p:sp>
      <p:sp>
        <p:nvSpPr>
          <p:cNvPr id="3" name="Text Placeholder 2">
            <a:extLst>
              <a:ext uri="{FF2B5EF4-FFF2-40B4-BE49-F238E27FC236}">
                <a16:creationId xmlns:a16="http://schemas.microsoft.com/office/drawing/2014/main" id="{BD1C3A16-A554-2041-9F9B-F9D672C6555C}"/>
              </a:ext>
            </a:extLst>
          </p:cNvPr>
          <p:cNvSpPr>
            <a:spLocks noGrp="1"/>
          </p:cNvSpPr>
          <p:nvPr>
            <p:ph type="body" sz="quarter" idx="10"/>
          </p:nvPr>
        </p:nvSpPr>
        <p:spPr>
          <a:xfrm>
            <a:off x="465138" y="1919804"/>
            <a:ext cx="11533187" cy="4370427"/>
          </a:xfrm>
        </p:spPr>
        <p:txBody>
          <a:bodyPr/>
          <a:lstStyle/>
          <a:p>
            <a:r>
              <a:rPr lang="en-US" dirty="0"/>
              <a:t>Can be invoked from tabs, bots, or deep links</a:t>
            </a:r>
          </a:p>
          <a:p>
            <a:endParaRPr lang="en-US" dirty="0"/>
          </a:p>
          <a:p>
            <a:r>
              <a:rPr lang="en-US" dirty="0"/>
              <a:t>Each invocation host is slightly different</a:t>
            </a:r>
          </a:p>
          <a:p>
            <a:endParaRPr lang="en-US" dirty="0"/>
          </a:p>
          <a:p>
            <a:r>
              <a:rPr lang="en-US" dirty="0"/>
              <a:t>Invoking from a tab:</a:t>
            </a:r>
          </a:p>
          <a:p>
            <a:r>
              <a:rPr lang="en-US" dirty="0"/>
              <a:t>	Use the Microsoft Teams JavaScript SDK</a:t>
            </a:r>
          </a:p>
          <a:p>
            <a:endParaRPr lang="en-US" dirty="0"/>
          </a:p>
          <a:p>
            <a:r>
              <a:rPr lang="en-US" dirty="0"/>
              <a:t>Invoking from a deep link:</a:t>
            </a:r>
          </a:p>
          <a:p>
            <a:r>
              <a:rPr lang="en-US" dirty="0"/>
              <a:t>	Special URL with task module details in the query string</a:t>
            </a:r>
          </a:p>
          <a:p>
            <a:endParaRPr lang="en-US" dirty="0"/>
          </a:p>
          <a:p>
            <a:r>
              <a:rPr lang="en-US" dirty="0"/>
              <a:t>Invoking from a bot:</a:t>
            </a:r>
          </a:p>
          <a:p>
            <a:r>
              <a:rPr lang="en-US" dirty="0"/>
              <a:t>	Submit special </a:t>
            </a:r>
            <a:r>
              <a:rPr lang="en-US" dirty="0">
                <a:latin typeface="Courier New" panose="02070309020205020404" pitchFamily="49" charset="0"/>
                <a:cs typeface="Courier New" panose="02070309020205020404" pitchFamily="49" charset="0"/>
              </a:rPr>
              <a:t>invoke</a:t>
            </a:r>
            <a:r>
              <a:rPr lang="en-US" dirty="0"/>
              <a:t> messages</a:t>
            </a:r>
          </a:p>
        </p:txBody>
      </p:sp>
    </p:spTree>
    <p:extLst>
      <p:ext uri="{BB962C8B-B14F-4D97-AF65-F5344CB8AC3E}">
        <p14:creationId xmlns:p14="http://schemas.microsoft.com/office/powerpoint/2010/main" val="15228317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Developing Custom Microsoft Teams</a:t>
            </a:r>
            <a:br>
              <a:rPr lang="en-US" dirty="0"/>
            </a:br>
            <a:r>
              <a:rPr lang="en-US" dirty="0"/>
              <a:t>Task Modules</a:t>
            </a:r>
          </a:p>
        </p:txBody>
      </p:sp>
    </p:spTree>
    <p:extLst>
      <p:ext uri="{BB962C8B-B14F-4D97-AF65-F5344CB8AC3E}">
        <p14:creationId xmlns:p14="http://schemas.microsoft.com/office/powerpoint/2010/main" val="36413556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08A9-7BBD-0445-8152-5C39B6E60F11}"/>
              </a:ext>
            </a:extLst>
          </p:cNvPr>
          <p:cNvSpPr>
            <a:spLocks noGrp="1"/>
          </p:cNvSpPr>
          <p:nvPr>
            <p:ph type="title"/>
          </p:nvPr>
        </p:nvSpPr>
        <p:spPr/>
        <p:txBody>
          <a:bodyPr/>
          <a:lstStyle/>
          <a:p>
            <a:r>
              <a:rPr lang="en-US" dirty="0"/>
              <a:t>Creating task modules as webpages</a:t>
            </a:r>
          </a:p>
        </p:txBody>
      </p:sp>
      <p:sp>
        <p:nvSpPr>
          <p:cNvPr id="4" name="Text Placeholder 3">
            <a:extLst>
              <a:ext uri="{FF2B5EF4-FFF2-40B4-BE49-F238E27FC236}">
                <a16:creationId xmlns:a16="http://schemas.microsoft.com/office/drawing/2014/main" id="{8446B4D5-B099-CA42-9227-B5484583AD23}"/>
              </a:ext>
            </a:extLst>
          </p:cNvPr>
          <p:cNvSpPr>
            <a:spLocks noGrp="1"/>
          </p:cNvSpPr>
          <p:nvPr>
            <p:ph type="body" sz="quarter" idx="10"/>
          </p:nvPr>
        </p:nvSpPr>
        <p:spPr>
          <a:xfrm>
            <a:off x="465138" y="1919804"/>
            <a:ext cx="11533187" cy="3262432"/>
          </a:xfrm>
        </p:spPr>
        <p:txBody>
          <a:bodyPr/>
          <a:lstStyle/>
          <a:p>
            <a:r>
              <a:rPr lang="en-US" dirty="0"/>
              <a:t>Task modules can be implemented as a web page</a:t>
            </a:r>
          </a:p>
          <a:p>
            <a:endParaRPr lang="en-US" dirty="0"/>
          </a:p>
          <a:p>
            <a:r>
              <a:rPr lang="en-US" dirty="0"/>
              <a:t>Similar to custom tabs: displayed within an IFRAME</a:t>
            </a:r>
          </a:p>
          <a:p>
            <a:endParaRPr lang="en-US" dirty="0"/>
          </a:p>
          <a:p>
            <a:r>
              <a:rPr lang="en-US" dirty="0"/>
              <a:t>Users can close the task module with the traditional “X” in the upper corner of the IFRAME</a:t>
            </a:r>
          </a:p>
          <a:p>
            <a:endParaRPr lang="en-US" dirty="0"/>
          </a:p>
          <a:p>
            <a:r>
              <a:rPr lang="en-US" dirty="0"/>
              <a:t>Programmatically close / submit the task module using the JavaScript SDK:</a:t>
            </a:r>
          </a:p>
          <a:p>
            <a:r>
              <a:rPr lang="en-US" dirty="0"/>
              <a:t>	</a:t>
            </a:r>
          </a:p>
          <a:p>
            <a:r>
              <a:rPr lang="en-US" dirty="0"/>
              <a:t>	</a:t>
            </a:r>
            <a:r>
              <a:rPr lang="en-US" dirty="0" err="1">
                <a:latin typeface="Courier New" panose="02070309020205020404" pitchFamily="49" charset="0"/>
                <a:cs typeface="Courier New" panose="02070309020205020404" pitchFamily="49" charset="0"/>
              </a:rPr>
              <a:t>microsoftTeams.tasks.submitTask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returnValue</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30015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A0D3-3881-9542-B6AB-E1CABB2028C9}"/>
              </a:ext>
            </a:extLst>
          </p:cNvPr>
          <p:cNvSpPr>
            <a:spLocks noGrp="1"/>
          </p:cNvSpPr>
          <p:nvPr>
            <p:ph type="title"/>
          </p:nvPr>
        </p:nvSpPr>
        <p:spPr/>
        <p:txBody>
          <a:bodyPr/>
          <a:lstStyle/>
          <a:p>
            <a:r>
              <a:rPr lang="en-US" dirty="0"/>
              <a:t>Invoking task modules from tabs</a:t>
            </a:r>
          </a:p>
        </p:txBody>
      </p:sp>
      <p:sp>
        <p:nvSpPr>
          <p:cNvPr id="3" name="Text Placeholder 2">
            <a:extLst>
              <a:ext uri="{FF2B5EF4-FFF2-40B4-BE49-F238E27FC236}">
                <a16:creationId xmlns:a16="http://schemas.microsoft.com/office/drawing/2014/main" id="{371B54E2-C0AF-F446-9932-99EFFF586C97}"/>
              </a:ext>
            </a:extLst>
          </p:cNvPr>
          <p:cNvSpPr>
            <a:spLocks noGrp="1"/>
          </p:cNvSpPr>
          <p:nvPr>
            <p:ph type="body" sz="quarter" idx="10"/>
          </p:nvPr>
        </p:nvSpPr>
        <p:spPr>
          <a:xfrm>
            <a:off x="465138" y="1475509"/>
            <a:ext cx="11533187" cy="3200876"/>
          </a:xfrm>
        </p:spPr>
        <p:txBody>
          <a:bodyPr/>
          <a:lstStyle/>
          <a:p>
            <a:r>
              <a:rPr lang="en-US" dirty="0"/>
              <a:t>Create a </a:t>
            </a:r>
            <a:r>
              <a:rPr lang="en-US" dirty="0" err="1">
                <a:latin typeface="Courier New" panose="02070309020205020404" pitchFamily="49" charset="0"/>
                <a:cs typeface="Courier New" panose="02070309020205020404" pitchFamily="49" charset="0"/>
              </a:rPr>
              <a:t>TaskModuleTaskInfo</a:t>
            </a:r>
            <a:r>
              <a:rPr lang="en-US" dirty="0"/>
              <a:t> object</a:t>
            </a:r>
          </a:p>
          <a:p>
            <a:r>
              <a:rPr lang="en-US" dirty="0"/>
              <a:t>	Specify the details of the task module</a:t>
            </a:r>
          </a:p>
          <a:p>
            <a:br>
              <a:rPr lang="en-US" dirty="0"/>
            </a:br>
            <a:r>
              <a:rPr lang="en-US" dirty="0"/>
              <a:t>Include callback that receives errors or response from task module</a:t>
            </a:r>
          </a:p>
          <a:p>
            <a:endParaRPr lang="en-US" dirty="0"/>
          </a:p>
          <a:p>
            <a:r>
              <a:rPr lang="en-US" dirty="0"/>
              <a:t>Open the task module with the Microsoft Teams JavaScript SDK</a:t>
            </a:r>
          </a:p>
          <a:p>
            <a:r>
              <a:rPr lang="en-US" dirty="0" err="1">
                <a:solidFill>
                  <a:srgbClr val="000A18"/>
                </a:solidFill>
                <a:latin typeface="Courier New" panose="02070309020205020404" pitchFamily="49" charset="0"/>
                <a:cs typeface="Courier New" panose="02070309020205020404" pitchFamily="49" charset="0"/>
              </a:rPr>
              <a:t>microsoftTeams.tasks.startTask</a:t>
            </a:r>
            <a:r>
              <a:rPr lang="en-US" dirty="0">
                <a:solidFill>
                  <a:srgbClr val="000A18"/>
                </a:solidFill>
                <a:latin typeface="Courier New" panose="02070309020205020404" pitchFamily="49" charset="0"/>
                <a:cs typeface="Courier New" panose="02070309020205020404" pitchFamily="49" charset="0"/>
              </a:rPr>
              <a:t>(</a:t>
            </a:r>
            <a:r>
              <a:rPr lang="en-US" dirty="0" err="1">
                <a:solidFill>
                  <a:srgbClr val="000A18"/>
                </a:solidFill>
                <a:latin typeface="Courier New" panose="02070309020205020404" pitchFamily="49" charset="0"/>
                <a:cs typeface="Courier New" panose="02070309020205020404" pitchFamily="49" charset="0"/>
              </a:rPr>
              <a:t>taskModuleTaskInfo</a:t>
            </a:r>
            <a:r>
              <a:rPr lang="en-US" dirty="0">
                <a:solidFill>
                  <a:srgbClr val="000A18"/>
                </a:solidFill>
                <a:latin typeface="Courier New" panose="02070309020205020404" pitchFamily="49" charset="0"/>
                <a:cs typeface="Courier New" panose="02070309020205020404" pitchFamily="49" charset="0"/>
              </a:rPr>
              <a:t>, callback);</a:t>
            </a:r>
          </a:p>
          <a:p>
            <a:endParaRPr lang="en-US" dirty="0">
              <a:solidFill>
                <a:srgbClr val="000A18"/>
              </a:solidFill>
              <a:latin typeface="Courier New" panose="02070309020205020404" pitchFamily="49" charset="0"/>
              <a:cs typeface="Courier New" panose="02070309020205020404" pitchFamily="49" charset="0"/>
            </a:endParaRPr>
          </a:p>
          <a:p>
            <a:r>
              <a:rPr lang="en-US" b="1" dirty="0" err="1">
                <a:cs typeface="Courier New" panose="02070309020205020404" pitchFamily="49" charset="0"/>
              </a:rPr>
              <a:t>TaskModuleTaskInfo</a:t>
            </a:r>
            <a:r>
              <a:rPr lang="en-US" b="1" dirty="0">
                <a:cs typeface="Courier New" panose="02070309020205020404" pitchFamily="49" charset="0"/>
              </a:rPr>
              <a:t> </a:t>
            </a:r>
            <a:r>
              <a:rPr lang="en-US" dirty="0">
                <a:cs typeface="Courier New" panose="02070309020205020404" pitchFamily="49" charset="0"/>
              </a:rPr>
              <a:t>properties:</a:t>
            </a:r>
            <a:endParaRPr lang="en-US" dirty="0">
              <a:solidFill>
                <a:srgbClr val="000A18"/>
              </a:solidFill>
              <a:cs typeface="Courier New" panose="02070309020205020404" pitchFamily="49" charset="0"/>
            </a:endParaRPr>
          </a:p>
        </p:txBody>
      </p:sp>
      <p:graphicFrame>
        <p:nvGraphicFramePr>
          <p:cNvPr id="6" name="Table 5">
            <a:extLst>
              <a:ext uri="{FF2B5EF4-FFF2-40B4-BE49-F238E27FC236}">
                <a16:creationId xmlns:a16="http://schemas.microsoft.com/office/drawing/2014/main" id="{81CCF307-5D57-3C47-8252-3E36DBFEBE7F}"/>
              </a:ext>
            </a:extLst>
          </p:cNvPr>
          <p:cNvGraphicFramePr>
            <a:graphicFrameLocks noGrp="1"/>
          </p:cNvGraphicFramePr>
          <p:nvPr>
            <p:extLst>
              <p:ext uri="{D42A27DB-BD31-4B8C-83A1-F6EECF244321}">
                <p14:modId xmlns:p14="http://schemas.microsoft.com/office/powerpoint/2010/main" val="1919938270"/>
              </p:ext>
            </p:extLst>
          </p:nvPr>
        </p:nvGraphicFramePr>
        <p:xfrm>
          <a:off x="465138" y="4975145"/>
          <a:ext cx="11533188" cy="1432560"/>
        </p:xfrm>
        <a:graphic>
          <a:graphicData uri="http://schemas.openxmlformats.org/drawingml/2006/table">
            <a:tbl>
              <a:tblPr firstRow="1" bandRow="1">
                <a:tableStyleId>{5C22544A-7EE6-4342-B048-85BDC9FD1C3A}</a:tableStyleId>
              </a:tblPr>
              <a:tblGrid>
                <a:gridCol w="2384390">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Properties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r>
                        <a:rPr lang="en-US" sz="1200" b="0" dirty="0">
                          <a:solidFill>
                            <a:schemeClr val="tx1"/>
                          </a:solidFill>
                          <a:latin typeface="Consolas" panose="020B0609020204030204" pitchFamily="49" charset="0"/>
                        </a:rPr>
                        <a:t>title</a:t>
                      </a:r>
                      <a:endParaRPr lang="en-US" sz="1200" dirty="0"/>
                    </a:p>
                  </a:txBody>
                  <a:tcPr marL="45720" marR="45720">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Consolas" panose="020B0609020204030204" pitchFamily="49" charset="0"/>
                        </a:rPr>
                        <a:t>Appears below the app name and to the right of the app icon</a:t>
                      </a:r>
                      <a:endParaRPr lang="en-US" sz="1200" dirty="0"/>
                    </a:p>
                  </a:txBody>
                  <a:tcPr marL="45720" marR="45720">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2100798832"/>
                  </a:ext>
                </a:extLst>
              </a:tr>
              <a:tr h="270627">
                <a:tc>
                  <a:txBody>
                    <a:bodyPr/>
                    <a:lstStyle/>
                    <a:p>
                      <a:r>
                        <a:rPr lang="en-US" sz="1200" b="0" dirty="0">
                          <a:solidFill>
                            <a:schemeClr val="tx1"/>
                          </a:solidFill>
                          <a:latin typeface="Consolas" panose="020B0609020204030204" pitchFamily="49" charset="0"/>
                        </a:rPr>
                        <a:t>height &amp; width</a:t>
                      </a:r>
                      <a:endParaRPr lang="en-US" sz="1200" dirty="0"/>
                    </a:p>
                  </a:txBody>
                  <a:tcPr marL="45720" marR="45720">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Number in pixels for the size of task module, or named sizes (small/medium/large)</a:t>
                      </a:r>
                    </a:p>
                  </a:txBody>
                  <a:tcPr marL="45720" marR="45720">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993013314"/>
                  </a:ext>
                </a:extLst>
              </a:tr>
              <a:tr h="270627">
                <a:tc>
                  <a:txBody>
                    <a:bodyPr/>
                    <a:lstStyle/>
                    <a:p>
                      <a:r>
                        <a:rPr lang="en-US" sz="1200" b="0" dirty="0" err="1">
                          <a:solidFill>
                            <a:schemeClr val="tx1"/>
                          </a:solidFill>
                          <a:latin typeface="Consolas" panose="020B0609020204030204" pitchFamily="49" charset="0"/>
                        </a:rPr>
                        <a:t>url</a:t>
                      </a:r>
                      <a:endParaRPr lang="en-US" sz="1200" dirty="0"/>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URL of the page loaded as an IFRAME inside the task module (not applicable for Adaptive Cards)</a:t>
                      </a:r>
                      <a:endParaRPr lang="en-US" sz="1200" dirty="0"/>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b="0" dirty="0" err="1">
                          <a:solidFill>
                            <a:schemeClr val="tx1"/>
                          </a:solidFill>
                          <a:latin typeface="Consolas" panose="020B0609020204030204" pitchFamily="49" charset="0"/>
                        </a:rPr>
                        <a:t>fallbackUrl</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If a client doesn't support the task module feature, this URL is opened in a browser tab.</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bl>
          </a:graphicData>
        </a:graphic>
      </p:graphicFrame>
    </p:spTree>
    <p:extLst>
      <p:ext uri="{BB962C8B-B14F-4D97-AF65-F5344CB8AC3E}">
        <p14:creationId xmlns:p14="http://schemas.microsoft.com/office/powerpoint/2010/main" val="21919425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2053</Words>
  <Application>Microsoft Macintosh PowerPoint</Application>
  <PresentationFormat>Custom</PresentationFormat>
  <Paragraphs>182</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Consolas</vt:lpstr>
      <vt:lpstr>Courier New</vt:lpstr>
      <vt:lpstr>Segoe UI</vt:lpstr>
      <vt:lpstr>Segoe UI Light</vt:lpstr>
      <vt:lpstr>Segoe UI Semibold</vt:lpstr>
      <vt:lpstr>Wingdings</vt:lpstr>
      <vt:lpstr>Office 365 PPT Template - 2017</vt:lpstr>
      <vt:lpstr>1_Office 365 PPT Template - 2017</vt:lpstr>
      <vt:lpstr>Collect Input in Microsoft Teams  with Task Modules</vt:lpstr>
      <vt:lpstr>Overview</vt:lpstr>
      <vt:lpstr>Microsoft Teams Task Modules</vt:lpstr>
      <vt:lpstr>What is a task module?</vt:lpstr>
      <vt:lpstr>Task modules structure</vt:lpstr>
      <vt:lpstr>Invoking task modules</vt:lpstr>
      <vt:lpstr>Developing Custom Microsoft Teams Task Modules</vt:lpstr>
      <vt:lpstr>Creating task modules as webpages</vt:lpstr>
      <vt:lpstr>Invoking task modules from tabs</vt:lpstr>
      <vt:lpstr>Task module callbacks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2019-11-30T13:12:38Z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